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  <p:embeddedFont>
      <p:font typeface="Montserrat ExtraLight"/>
      <p:regular r:id="rId36"/>
      <p:bold r:id="rId37"/>
      <p:italic r:id="rId38"/>
      <p:boldItalic r:id="rId39"/>
    </p:embeddedFont>
    <p:embeddedFont>
      <p:font typeface="Montserrat ExtraBold"/>
      <p:bold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.fntdata"/><Relationship Id="rId20" Type="http://schemas.openxmlformats.org/officeDocument/2006/relationships/slide" Target="slides/slide14.xml"/><Relationship Id="rId41" Type="http://schemas.openxmlformats.org/officeDocument/2006/relationships/font" Target="fonts/MontserratExtraBold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uni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Nuni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ExtraLight-bold.fntdata"/><Relationship Id="rId14" Type="http://schemas.openxmlformats.org/officeDocument/2006/relationships/slide" Target="slides/slide8.xml"/><Relationship Id="rId36" Type="http://schemas.openxmlformats.org/officeDocument/2006/relationships/font" Target="fonts/MontserratExtraLight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ExtraLight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ExtraLigh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9db4d0770_0_2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9db4d0770_0_2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9de06c8c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69de06c8c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69db4d0770_0_4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69db4d0770_0_4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69de06c8ca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69de06c8ca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Utilize iPerf3 for conducting 60-second bi-directional performance tests to measure throughput and latency.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Mininet to generate network traffic that simulates PQC-encrypted data flows, including the larger packet sizes and potentially different traffic patterns associated with PQC algorithms.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9db4d0770_0_4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9db4d0770_0_4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9db4d0770_0_4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69db4d0770_0_4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9db4d0770_0_4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69db4d0770_0_4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69db4d0770_0_4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69db4d0770_0_4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69db4d0770_0_4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69db4d0770_0_4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9db4d0770_0_2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9db4d0770_0_2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9db4d0770_0_2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9db4d0770_0_2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69db4d0770_0_2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69db4d0770_0_2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9db4d0770_0_2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9db4d0770_0_2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9db4d0770_0_4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69db4d0770_0_4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69db4d0770_0_4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69db4d0770_0_4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9de06c8c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9de06c8c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69de06c8c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69de06c8c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74" name="Google Shape;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2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2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6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6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6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6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6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6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26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26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7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3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3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3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3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3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3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3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3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3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3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3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3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3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3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3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3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3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4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4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4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4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4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4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4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4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noFill/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4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4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4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p4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2" name="Google Shape;192;p4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4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4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open-quantum-safe/liboqs-go/tree/main" TargetMode="Externa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8"/>
          <p:cNvSpPr txBox="1"/>
          <p:nvPr>
            <p:ph type="ctrTitle"/>
          </p:nvPr>
        </p:nvSpPr>
        <p:spPr>
          <a:xfrm>
            <a:off x="2190150" y="1920475"/>
            <a:ext cx="47637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 3: Design</a:t>
            </a:r>
            <a:endParaRPr/>
          </a:p>
        </p:txBody>
      </p:sp>
      <p:sp>
        <p:nvSpPr>
          <p:cNvPr id="204" name="Google Shape;204;p48"/>
          <p:cNvSpPr txBox="1"/>
          <p:nvPr>
            <p:ph type="ctrTitle"/>
          </p:nvPr>
        </p:nvSpPr>
        <p:spPr>
          <a:xfrm>
            <a:off x="2542513" y="2662175"/>
            <a:ext cx="2264400" cy="13674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Group Members: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Montserrat ExtraLight"/>
                <a:ea typeface="Montserrat ExtraLight"/>
                <a:cs typeface="Montserrat ExtraLight"/>
                <a:sym typeface="Montserrat ExtraLight"/>
              </a:rPr>
              <a:t>Aidan Heffron</a:t>
            </a:r>
            <a:endParaRPr b="0" sz="14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Montserrat ExtraLight"/>
                <a:ea typeface="Montserrat ExtraLight"/>
                <a:cs typeface="Montserrat ExtraLight"/>
                <a:sym typeface="Montserrat ExtraLight"/>
              </a:rPr>
              <a:t>Blake Lun</a:t>
            </a:r>
            <a:endParaRPr b="0" sz="14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Montserrat ExtraLight"/>
                <a:ea typeface="Montserrat ExtraLight"/>
                <a:cs typeface="Montserrat ExtraLight"/>
                <a:sym typeface="Montserrat ExtraLight"/>
              </a:rPr>
              <a:t>Shifan Hirani</a:t>
            </a:r>
            <a:endParaRPr b="0" sz="14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Montserrat ExtraLight"/>
                <a:ea typeface="Montserrat ExtraLight"/>
                <a:cs typeface="Montserrat ExtraLight"/>
                <a:sym typeface="Montserrat ExtraLight"/>
              </a:rPr>
              <a:t>Grant Shields</a:t>
            </a:r>
            <a:endParaRPr b="0" sz="14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Montserrat ExtraLight"/>
                <a:ea typeface="Montserrat ExtraLight"/>
                <a:cs typeface="Montserrat ExtraLight"/>
                <a:sym typeface="Montserrat ExtraLight"/>
              </a:rPr>
              <a:t>Josef Munduchikaral</a:t>
            </a:r>
            <a:endParaRPr b="0" sz="14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205" name="Google Shape;205;p4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06" name="Google Shape;206;p48"/>
          <p:cNvSpPr txBox="1"/>
          <p:nvPr>
            <p:ph type="ctrTitle"/>
          </p:nvPr>
        </p:nvSpPr>
        <p:spPr>
          <a:xfrm>
            <a:off x="4337088" y="2662175"/>
            <a:ext cx="2264400" cy="13674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TA: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Montserrat ExtraLight"/>
                <a:ea typeface="Montserrat ExtraLight"/>
                <a:cs typeface="Montserrat ExtraLight"/>
                <a:sym typeface="Montserrat ExtraLight"/>
              </a:rPr>
              <a:t>Brady Testa</a:t>
            </a:r>
            <a:endParaRPr b="0" sz="14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Professor: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Montserrat ExtraLight"/>
                <a:ea typeface="Montserrat ExtraLight"/>
                <a:cs typeface="Montserrat ExtraLight"/>
                <a:sym typeface="Montserrat ExtraLight"/>
              </a:rPr>
              <a:t>Pauline Wade</a:t>
            </a:r>
            <a:endParaRPr b="0" sz="14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207" name="Google Shape;2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3562" y="3592175"/>
            <a:ext cx="1728949" cy="172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 txBox="1"/>
          <p:nvPr>
            <p:ph type="title"/>
          </p:nvPr>
        </p:nvSpPr>
        <p:spPr>
          <a:xfrm>
            <a:off x="938500" y="445025"/>
            <a:ext cx="46293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CRYSTALS-KYBER</a:t>
            </a:r>
            <a:endParaRPr/>
          </a:p>
        </p:txBody>
      </p:sp>
      <p:sp>
        <p:nvSpPr>
          <p:cNvPr id="294" name="Google Shape;294;p57"/>
          <p:cNvSpPr txBox="1"/>
          <p:nvPr>
            <p:ph idx="1" type="body"/>
          </p:nvPr>
        </p:nvSpPr>
        <p:spPr>
          <a:xfrm>
            <a:off x="938500" y="1206900"/>
            <a:ext cx="4946400" cy="32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</a:t>
            </a:r>
            <a:r>
              <a:rPr lang="en"/>
              <a:t>elected for standardization in round 3 of the NIST PQC standardization project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Official Implementation is under Apache License: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Various forked implementations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Will be the first implementation focus</a:t>
            </a:r>
            <a:endParaRPr/>
          </a:p>
        </p:txBody>
      </p:sp>
      <p:pic>
        <p:nvPicPr>
          <p:cNvPr id="295" name="Google Shape;29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500" y="2280750"/>
            <a:ext cx="5289300" cy="4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375" y="152400"/>
            <a:ext cx="449926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50" y="777950"/>
            <a:ext cx="4202575" cy="421316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8"/>
          <p:cNvSpPr txBox="1"/>
          <p:nvPr/>
        </p:nvSpPr>
        <p:spPr>
          <a:xfrm>
            <a:off x="195325" y="101275"/>
            <a:ext cx="4202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Performance Module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9"/>
          <p:cNvSpPr txBox="1"/>
          <p:nvPr>
            <p:ph idx="1" type="body"/>
          </p:nvPr>
        </p:nvSpPr>
        <p:spPr>
          <a:xfrm>
            <a:off x="929100" y="1386425"/>
            <a:ext cx="36861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Ziti uses iPerf3 for performance benchmarking, focusing on throughput and latency.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Ziti uses smart routing to adapt to the additional latency or processing time introduced by PQC algorithms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8" name="Google Shape;308;p59"/>
          <p:cNvSpPr txBox="1"/>
          <p:nvPr>
            <p:ph type="title"/>
          </p:nvPr>
        </p:nvSpPr>
        <p:spPr>
          <a:xfrm>
            <a:off x="938500" y="445025"/>
            <a:ext cx="74661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Benchmarking with Ziti and Mininet</a:t>
            </a:r>
            <a:endParaRPr/>
          </a:p>
        </p:txBody>
      </p:sp>
      <p:sp>
        <p:nvSpPr>
          <p:cNvPr id="309" name="Google Shape;309;p59"/>
          <p:cNvSpPr txBox="1"/>
          <p:nvPr>
            <p:ph idx="2" type="body"/>
          </p:nvPr>
        </p:nvSpPr>
        <p:spPr>
          <a:xfrm>
            <a:off x="4615200" y="1386425"/>
            <a:ext cx="3599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Mininet can create complex network topologies on a single machine, allowing for accurate testing of network performance under various conditions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Deploying different PQC algorithms on various nodes with the Mininet topology to study behavior under diverse network conditions</a:t>
            </a:r>
            <a:endParaRPr sz="1200"/>
          </a:p>
        </p:txBody>
      </p:sp>
      <p:sp>
        <p:nvSpPr>
          <p:cNvPr id="310" name="Google Shape;310;p59"/>
          <p:cNvSpPr txBox="1"/>
          <p:nvPr>
            <p:ph idx="1" type="body"/>
          </p:nvPr>
        </p:nvSpPr>
        <p:spPr>
          <a:xfrm>
            <a:off x="1422125" y="3264300"/>
            <a:ext cx="6077400" cy="16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Brief Setup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Configure Ziti endpoints to utilize PQC algorithms for initial key exchanges and ongoing communications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Design a Mininet topology that mimics real-world network scenarios where PQC might be most beneficial, such as cross-continental data links with varying latency and bandwidth characteristics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0"/>
          <p:cNvSpPr txBox="1"/>
          <p:nvPr>
            <p:ph type="title"/>
          </p:nvPr>
        </p:nvSpPr>
        <p:spPr>
          <a:xfrm>
            <a:off x="3760320" y="379910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</a:t>
            </a:r>
            <a:r>
              <a:rPr lang="en"/>
              <a:t> Design</a:t>
            </a:r>
            <a:endParaRPr/>
          </a:p>
        </p:txBody>
      </p:sp>
      <p:sp>
        <p:nvSpPr>
          <p:cNvPr id="316" name="Google Shape;316;p60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7" name="Google Shape;317;p60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1"/>
          <p:cNvSpPr/>
          <p:nvPr/>
        </p:nvSpPr>
        <p:spPr>
          <a:xfrm>
            <a:off x="204025" y="1251124"/>
            <a:ext cx="1433700" cy="11796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Client Enrolls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61"/>
          <p:cNvSpPr/>
          <p:nvPr/>
        </p:nvSpPr>
        <p:spPr>
          <a:xfrm>
            <a:off x="2638109" y="1251125"/>
            <a:ext cx="1433700" cy="1179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Authentication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61"/>
          <p:cNvSpPr/>
          <p:nvPr/>
        </p:nvSpPr>
        <p:spPr>
          <a:xfrm>
            <a:off x="5072168" y="1251125"/>
            <a:ext cx="1433700" cy="1179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Authorization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(part 1)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61"/>
          <p:cNvSpPr/>
          <p:nvPr/>
        </p:nvSpPr>
        <p:spPr>
          <a:xfrm>
            <a:off x="7506262" y="1251125"/>
            <a:ext cx="1433700" cy="11796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Authorization (part 2)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6" name="Google Shape;326;p61"/>
          <p:cNvCxnSpPr>
            <a:stCxn id="322" idx="3"/>
            <a:endCxn id="323" idx="1"/>
          </p:cNvCxnSpPr>
          <p:nvPr/>
        </p:nvCxnSpPr>
        <p:spPr>
          <a:xfrm>
            <a:off x="1637725" y="1840924"/>
            <a:ext cx="100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61"/>
          <p:cNvCxnSpPr/>
          <p:nvPr/>
        </p:nvCxnSpPr>
        <p:spPr>
          <a:xfrm>
            <a:off x="4071738" y="1840924"/>
            <a:ext cx="100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p61"/>
          <p:cNvCxnSpPr/>
          <p:nvPr/>
        </p:nvCxnSpPr>
        <p:spPr>
          <a:xfrm>
            <a:off x="6505763" y="1840924"/>
            <a:ext cx="100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61"/>
          <p:cNvSpPr/>
          <p:nvPr/>
        </p:nvSpPr>
        <p:spPr>
          <a:xfrm>
            <a:off x="204038" y="3277199"/>
            <a:ext cx="1433700" cy="11796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Connect to Edge Router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61"/>
          <p:cNvSpPr/>
          <p:nvPr/>
        </p:nvSpPr>
        <p:spPr>
          <a:xfrm>
            <a:off x="2638122" y="3277200"/>
            <a:ext cx="1433700" cy="11796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Edge Router Evaluates Credential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61"/>
          <p:cNvSpPr/>
          <p:nvPr/>
        </p:nvSpPr>
        <p:spPr>
          <a:xfrm>
            <a:off x="5072180" y="3277200"/>
            <a:ext cx="1433700" cy="11796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Client Requests service Connection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61"/>
          <p:cNvSpPr/>
          <p:nvPr/>
        </p:nvSpPr>
        <p:spPr>
          <a:xfrm>
            <a:off x="7506275" y="3277200"/>
            <a:ext cx="1433700" cy="11796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Edge router coordinates connection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3" name="Google Shape;333;p61"/>
          <p:cNvCxnSpPr>
            <a:stCxn id="329" idx="3"/>
            <a:endCxn id="330" idx="1"/>
          </p:cNvCxnSpPr>
          <p:nvPr/>
        </p:nvCxnSpPr>
        <p:spPr>
          <a:xfrm>
            <a:off x="1637738" y="3866999"/>
            <a:ext cx="100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61"/>
          <p:cNvCxnSpPr/>
          <p:nvPr/>
        </p:nvCxnSpPr>
        <p:spPr>
          <a:xfrm>
            <a:off x="4071750" y="3866999"/>
            <a:ext cx="100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61"/>
          <p:cNvCxnSpPr/>
          <p:nvPr/>
        </p:nvCxnSpPr>
        <p:spPr>
          <a:xfrm>
            <a:off x="6505775" y="3866999"/>
            <a:ext cx="100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61"/>
          <p:cNvSpPr txBox="1"/>
          <p:nvPr>
            <p:ph idx="4294967295" type="title"/>
          </p:nvPr>
        </p:nvSpPr>
        <p:spPr>
          <a:xfrm>
            <a:off x="5458450" y="255150"/>
            <a:ext cx="34815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Ziti Flow</a:t>
            </a:r>
            <a:endParaRPr/>
          </a:p>
        </p:txBody>
      </p:sp>
      <p:cxnSp>
        <p:nvCxnSpPr>
          <p:cNvPr id="337" name="Google Shape;337;p61"/>
          <p:cNvCxnSpPr/>
          <p:nvPr/>
        </p:nvCxnSpPr>
        <p:spPr>
          <a:xfrm flipH="1">
            <a:off x="1577075" y="2380050"/>
            <a:ext cx="5975400" cy="95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688" y="152400"/>
            <a:ext cx="296463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2"/>
          <p:cNvSpPr txBox="1"/>
          <p:nvPr>
            <p:ph type="title"/>
          </p:nvPr>
        </p:nvSpPr>
        <p:spPr>
          <a:xfrm>
            <a:off x="163025" y="123450"/>
            <a:ext cx="28320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Authentication</a:t>
            </a:r>
            <a:endParaRPr sz="2300"/>
          </a:p>
        </p:txBody>
      </p:sp>
      <p:sp>
        <p:nvSpPr>
          <p:cNvPr id="344" name="Google Shape;344;p62"/>
          <p:cNvSpPr txBox="1"/>
          <p:nvPr/>
        </p:nvSpPr>
        <p:spPr>
          <a:xfrm>
            <a:off x="6083950" y="1613225"/>
            <a:ext cx="2083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Injection of OQS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5" name="Google Shape;345;p62"/>
          <p:cNvCxnSpPr/>
          <p:nvPr/>
        </p:nvCxnSpPr>
        <p:spPr>
          <a:xfrm rot="10800000">
            <a:off x="4803375" y="788675"/>
            <a:ext cx="1374600" cy="91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25" y="152388"/>
            <a:ext cx="395954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3"/>
          <p:cNvSpPr txBox="1"/>
          <p:nvPr>
            <p:ph type="title"/>
          </p:nvPr>
        </p:nvSpPr>
        <p:spPr>
          <a:xfrm>
            <a:off x="6312000" y="133450"/>
            <a:ext cx="28320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Authorization</a:t>
            </a:r>
            <a:endParaRPr sz="2300"/>
          </a:p>
        </p:txBody>
      </p:sp>
      <p:pic>
        <p:nvPicPr>
          <p:cNvPr id="352" name="Google Shape;35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350" y="945276"/>
            <a:ext cx="4159650" cy="40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4"/>
          <p:cNvSpPr txBox="1"/>
          <p:nvPr>
            <p:ph type="ctrTitle"/>
          </p:nvPr>
        </p:nvSpPr>
        <p:spPr>
          <a:xfrm>
            <a:off x="3959950" y="2249400"/>
            <a:ext cx="47934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9"/>
          <p:cNvSpPr txBox="1"/>
          <p:nvPr>
            <p:ph idx="6" type="title"/>
          </p:nvPr>
        </p:nvSpPr>
        <p:spPr>
          <a:xfrm>
            <a:off x="1048450" y="166942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49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Design</a:t>
            </a:r>
            <a:endParaRPr/>
          </a:p>
        </p:txBody>
      </p:sp>
      <p:sp>
        <p:nvSpPr>
          <p:cNvPr id="214" name="Google Shape;214;p49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Design</a:t>
            </a:r>
            <a:endParaRPr/>
          </a:p>
        </p:txBody>
      </p:sp>
      <p:sp>
        <p:nvSpPr>
          <p:cNvPr id="215" name="Google Shape;215;p49"/>
          <p:cNvSpPr txBox="1"/>
          <p:nvPr>
            <p:ph idx="4" type="title"/>
          </p:nvPr>
        </p:nvSpPr>
        <p:spPr>
          <a:xfrm>
            <a:off x="1343800" y="2615575"/>
            <a:ext cx="14763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Design</a:t>
            </a:r>
            <a:endParaRPr/>
          </a:p>
        </p:txBody>
      </p:sp>
      <p:sp>
        <p:nvSpPr>
          <p:cNvPr id="216" name="Google Shape;216;p49"/>
          <p:cNvSpPr txBox="1"/>
          <p:nvPr>
            <p:ph idx="7" type="title"/>
          </p:nvPr>
        </p:nvSpPr>
        <p:spPr>
          <a:xfrm>
            <a:off x="3538500" y="166942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7" name="Google Shape;217;p49"/>
          <p:cNvSpPr txBox="1"/>
          <p:nvPr>
            <p:ph idx="8" type="title"/>
          </p:nvPr>
        </p:nvSpPr>
        <p:spPr>
          <a:xfrm>
            <a:off x="6028550" y="166942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18" name="Google Shape;218;p49"/>
          <p:cNvCxnSpPr/>
          <p:nvPr/>
        </p:nvCxnSpPr>
        <p:spPr>
          <a:xfrm>
            <a:off x="1883350" y="244488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19" name="Google Shape;219;p49"/>
          <p:cNvCxnSpPr/>
          <p:nvPr/>
        </p:nvCxnSpPr>
        <p:spPr>
          <a:xfrm>
            <a:off x="4373400" y="244488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20" name="Google Shape;220;p49"/>
          <p:cNvCxnSpPr/>
          <p:nvPr/>
        </p:nvCxnSpPr>
        <p:spPr>
          <a:xfrm>
            <a:off x="6863450" y="244488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0"/>
          <p:cNvSpPr txBox="1"/>
          <p:nvPr>
            <p:ph type="title"/>
          </p:nvPr>
        </p:nvSpPr>
        <p:spPr>
          <a:xfrm>
            <a:off x="3760320" y="379910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Design</a:t>
            </a:r>
            <a:endParaRPr/>
          </a:p>
        </p:txBody>
      </p:sp>
      <p:sp>
        <p:nvSpPr>
          <p:cNvPr id="226" name="Google Shape;226;p50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27" name="Google Shape;227;p50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203" y="599500"/>
            <a:ext cx="5031345" cy="108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5766" y="1821744"/>
            <a:ext cx="6355773" cy="49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5537" y="2451131"/>
            <a:ext cx="5486016" cy="126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3175" y="3889850"/>
            <a:ext cx="6988373" cy="9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1"/>
          <p:cNvSpPr txBox="1"/>
          <p:nvPr/>
        </p:nvSpPr>
        <p:spPr>
          <a:xfrm>
            <a:off x="1134600" y="704675"/>
            <a:ext cx="29256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Services register with Ziti, creating a “service” data point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51"/>
          <p:cNvSpPr txBox="1"/>
          <p:nvPr/>
        </p:nvSpPr>
        <p:spPr>
          <a:xfrm>
            <a:off x="694575" y="1815938"/>
            <a:ext cx="20412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Services use “terminators” when talking with clients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51"/>
          <p:cNvSpPr txBox="1"/>
          <p:nvPr/>
        </p:nvSpPr>
        <p:spPr>
          <a:xfrm>
            <a:off x="694575" y="2621113"/>
            <a:ext cx="28917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Clients register an “identity” when communicating with services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51"/>
          <p:cNvSpPr txBox="1"/>
          <p:nvPr/>
        </p:nvSpPr>
        <p:spPr>
          <a:xfrm>
            <a:off x="334375" y="3969450"/>
            <a:ext cx="17688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Services give identity access rights called “policies”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487" y="881275"/>
            <a:ext cx="6289019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2"/>
          <p:cNvSpPr txBox="1"/>
          <p:nvPr/>
        </p:nvSpPr>
        <p:spPr>
          <a:xfrm>
            <a:off x="3340350" y="1619225"/>
            <a:ext cx="2463300" cy="28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Storage: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ztAPI: “”,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ztAPIs: null,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configTypes: null,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Id: {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key: “keyString”,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cert: “certString”,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ca: “caString”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6" name="Google Shape;246;p52"/>
          <p:cNvCxnSpPr/>
          <p:nvPr/>
        </p:nvCxnSpPr>
        <p:spPr>
          <a:xfrm>
            <a:off x="3728350" y="564700"/>
            <a:ext cx="61200" cy="523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52"/>
          <p:cNvSpPr txBox="1"/>
          <p:nvPr/>
        </p:nvSpPr>
        <p:spPr>
          <a:xfrm>
            <a:off x="3027600" y="299800"/>
            <a:ext cx="391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**Currently RSA → switching to PQ**</a:t>
            </a:r>
            <a:endParaRPr sz="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52"/>
          <p:cNvSpPr txBox="1"/>
          <p:nvPr/>
        </p:nvSpPr>
        <p:spPr>
          <a:xfrm>
            <a:off x="5475075" y="2343457"/>
            <a:ext cx="22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Related connections (optional)</a:t>
            </a:r>
            <a:endParaRPr sz="10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52"/>
          <p:cNvSpPr txBox="1"/>
          <p:nvPr/>
        </p:nvSpPr>
        <p:spPr>
          <a:xfrm>
            <a:off x="854025" y="1729425"/>
            <a:ext cx="2052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Provided is an example of our key storage as a .json file →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0" name="Google Shape;250;p52"/>
          <p:cNvCxnSpPr>
            <a:stCxn id="248" idx="1"/>
          </p:cNvCxnSpPr>
          <p:nvPr/>
        </p:nvCxnSpPr>
        <p:spPr>
          <a:xfrm rot="10800000">
            <a:off x="4758075" y="2366707"/>
            <a:ext cx="717000" cy="161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52"/>
          <p:cNvCxnSpPr>
            <a:stCxn id="248" idx="1"/>
          </p:cNvCxnSpPr>
          <p:nvPr/>
        </p:nvCxnSpPr>
        <p:spPr>
          <a:xfrm flipH="1">
            <a:off x="4820775" y="2528107"/>
            <a:ext cx="654300" cy="98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3"/>
          <p:cNvSpPr txBox="1"/>
          <p:nvPr>
            <p:ph type="title"/>
          </p:nvPr>
        </p:nvSpPr>
        <p:spPr>
          <a:xfrm>
            <a:off x="3760320" y="379910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</a:t>
            </a:r>
            <a:r>
              <a:rPr lang="en"/>
              <a:t> Design</a:t>
            </a:r>
            <a:endParaRPr/>
          </a:p>
        </p:txBody>
      </p:sp>
      <p:sp>
        <p:nvSpPr>
          <p:cNvPr id="257" name="Google Shape;257;p53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58" name="Google Shape;258;p5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4"/>
          <p:cNvSpPr txBox="1"/>
          <p:nvPr/>
        </p:nvSpPr>
        <p:spPr>
          <a:xfrm>
            <a:off x="819150" y="20732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omponent Diagram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4" name="Google Shape;264;p54"/>
          <p:cNvSpPr txBox="1"/>
          <p:nvPr/>
        </p:nvSpPr>
        <p:spPr>
          <a:xfrm>
            <a:off x="854750" y="1008100"/>
            <a:ext cx="2066400" cy="91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OpenZiti Platform</a:t>
            </a:r>
            <a:endParaRPr b="1"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Overlay Mesh Network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End-to-End Encryption SDKS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Private Authenticated SDKS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54"/>
          <p:cNvSpPr txBox="1"/>
          <p:nvPr/>
        </p:nvSpPr>
        <p:spPr>
          <a:xfrm>
            <a:off x="5402425" y="1008100"/>
            <a:ext cx="2179500" cy="912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PQC Module </a:t>
            </a:r>
            <a:endParaRPr b="1"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Quantum-Resistant Algorithm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Hybrid PQC mechanisms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PQC Key Management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6" name="Google Shape;266;p54"/>
          <p:cNvCxnSpPr>
            <a:stCxn id="265" idx="1"/>
            <a:endCxn id="264" idx="3"/>
          </p:cNvCxnSpPr>
          <p:nvPr/>
        </p:nvCxnSpPr>
        <p:spPr>
          <a:xfrm rot="10800000">
            <a:off x="2921125" y="1464400"/>
            <a:ext cx="24813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267" name="Google Shape;267;p54"/>
          <p:cNvSpPr txBox="1"/>
          <p:nvPr/>
        </p:nvSpPr>
        <p:spPr>
          <a:xfrm>
            <a:off x="798200" y="2321875"/>
            <a:ext cx="2179500" cy="95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Zero Trust Components </a:t>
            </a:r>
            <a:endParaRPr b="1"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ZTNA (Network Access)	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ZTHA (Hosted Applications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ZTAA (Access Architecture) 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54"/>
          <p:cNvSpPr txBox="1"/>
          <p:nvPr/>
        </p:nvSpPr>
        <p:spPr>
          <a:xfrm>
            <a:off x="5402425" y="2321875"/>
            <a:ext cx="2179500" cy="954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Performance Module</a:t>
            </a:r>
            <a:endParaRPr b="1"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Benchmarking Tools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Performance Metrics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Classical vs PQC Comparison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54"/>
          <p:cNvSpPr txBox="1"/>
          <p:nvPr/>
        </p:nvSpPr>
        <p:spPr>
          <a:xfrm>
            <a:off x="798200" y="3677725"/>
            <a:ext cx="2179500" cy="95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User Experience Module</a:t>
            </a:r>
            <a:endParaRPr b="1"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UX Optimization Techniques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User Feedback Integration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Performance Impact Minimization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0" name="Google Shape;270;p54"/>
          <p:cNvCxnSpPr>
            <a:stCxn id="267" idx="0"/>
            <a:endCxn id="264" idx="2"/>
          </p:cNvCxnSpPr>
          <p:nvPr/>
        </p:nvCxnSpPr>
        <p:spPr>
          <a:xfrm rot="10800000">
            <a:off x="1887950" y="1920775"/>
            <a:ext cx="0" cy="4011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54"/>
          <p:cNvCxnSpPr>
            <a:stCxn id="265" idx="2"/>
            <a:endCxn id="268" idx="0"/>
          </p:cNvCxnSpPr>
          <p:nvPr/>
        </p:nvCxnSpPr>
        <p:spPr>
          <a:xfrm>
            <a:off x="6492175" y="1920700"/>
            <a:ext cx="0" cy="4011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54"/>
          <p:cNvCxnSpPr>
            <a:stCxn id="268" idx="1"/>
            <a:endCxn id="267" idx="3"/>
          </p:cNvCxnSpPr>
          <p:nvPr/>
        </p:nvCxnSpPr>
        <p:spPr>
          <a:xfrm rot="10800000">
            <a:off x="2977825" y="2799175"/>
            <a:ext cx="24246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54"/>
          <p:cNvCxnSpPr>
            <a:stCxn id="269" idx="0"/>
            <a:endCxn id="267" idx="2"/>
          </p:cNvCxnSpPr>
          <p:nvPr/>
        </p:nvCxnSpPr>
        <p:spPr>
          <a:xfrm rot="10800000">
            <a:off x="1887950" y="3276625"/>
            <a:ext cx="0" cy="4011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lg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/>
          <p:nvPr>
            <p:ph type="title"/>
          </p:nvPr>
        </p:nvSpPr>
        <p:spPr>
          <a:xfrm>
            <a:off x="938500" y="445025"/>
            <a:ext cx="7015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Openssl Toolkit                 OQS Provider</a:t>
            </a:r>
            <a:endParaRPr/>
          </a:p>
        </p:txBody>
      </p:sp>
      <p:sp>
        <p:nvSpPr>
          <p:cNvPr id="279" name="Google Shape;279;p55"/>
          <p:cNvSpPr txBox="1"/>
          <p:nvPr>
            <p:ph idx="1" type="body"/>
          </p:nvPr>
        </p:nvSpPr>
        <p:spPr>
          <a:xfrm>
            <a:off x="938500" y="1158300"/>
            <a:ext cx="31869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GNU License as well as a Hybrid license structure.</a:t>
            </a:r>
            <a:endParaRPr/>
          </a:p>
        </p:txBody>
      </p:sp>
      <p:sp>
        <p:nvSpPr>
          <p:cNvPr id="280" name="Google Shape;280;p55"/>
          <p:cNvSpPr txBox="1"/>
          <p:nvPr>
            <p:ph idx="2" type="body"/>
          </p:nvPr>
        </p:nvSpPr>
        <p:spPr>
          <a:xfrm>
            <a:off x="5037525" y="1158275"/>
            <a:ext cx="31869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MIT License (less restrictive than Apache)</a:t>
            </a:r>
            <a:endParaRPr/>
          </a:p>
        </p:txBody>
      </p:sp>
      <p:sp>
        <p:nvSpPr>
          <p:cNvPr id="281" name="Google Shape;281;p55"/>
          <p:cNvSpPr txBox="1"/>
          <p:nvPr/>
        </p:nvSpPr>
        <p:spPr>
          <a:xfrm>
            <a:off x="929550" y="2154600"/>
            <a:ext cx="72849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Both are owned and controlled by the some organization.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Both have implementations of BIKE, CRYSTALS-Kyber, FrodoKEM, and HQC.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>
            <p:ph type="title"/>
          </p:nvPr>
        </p:nvSpPr>
        <p:spPr>
          <a:xfrm>
            <a:off x="938500" y="445025"/>
            <a:ext cx="5185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Quantum Safe Provider</a:t>
            </a:r>
            <a:endParaRPr/>
          </a:p>
        </p:txBody>
      </p:sp>
      <p:sp>
        <p:nvSpPr>
          <p:cNvPr id="287" name="Google Shape;287;p56"/>
          <p:cNvSpPr txBox="1"/>
          <p:nvPr>
            <p:ph idx="1" type="body"/>
          </p:nvPr>
        </p:nvSpPr>
        <p:spPr>
          <a:xfrm>
            <a:off x="938500" y="1150200"/>
            <a:ext cx="4946400" cy="3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OQS Provider is under the MIT license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OQS Provider </a:t>
            </a:r>
            <a:r>
              <a:rPr lang="en"/>
              <a:t>repository provides access to multiple algorithms on the NIST list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can implement the ability for services to choose their </a:t>
            </a:r>
            <a:r>
              <a:rPr lang="en"/>
              <a:t>preferred encryption</a:t>
            </a:r>
            <a:r>
              <a:rPr lang="en"/>
              <a:t> algorithm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OQS provider has better licensing than </a:t>
            </a:r>
            <a:r>
              <a:rPr lang="en"/>
              <a:t>Openssl</a:t>
            </a:r>
            <a:r>
              <a:rPr lang="en"/>
              <a:t> toolkit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Link to Repo</a:t>
            </a:r>
            <a:endParaRPr/>
          </a:p>
        </p:txBody>
      </p:sp>
      <p:pic>
        <p:nvPicPr>
          <p:cNvPr id="288" name="Google Shape;28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8900" y="1689000"/>
            <a:ext cx="5979300" cy="3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